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0" r:id="rId6"/>
    <p:sldId id="262" r:id="rId7"/>
    <p:sldId id="270" r:id="rId8"/>
    <p:sldId id="267" r:id="rId9"/>
    <p:sldId id="263" r:id="rId10"/>
    <p:sldId id="268" r:id="rId11"/>
    <p:sldId id="264" r:id="rId12"/>
    <p:sldId id="269" r:id="rId13"/>
    <p:sldId id="265" r:id="rId14"/>
    <p:sldId id="266" r:id="rId15"/>
    <p:sldId id="261" r:id="rId16"/>
  </p:sldIdLst>
  <p:sldSz cx="9144000" cy="5143500" type="screen16x9"/>
  <p:notesSz cx="6669088" cy="9928225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orient="horz" pos="3094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958">
          <p15:clr>
            <a:srgbClr val="A4A3A4"/>
          </p15:clr>
        </p15:guide>
        <p15:guide id="6" orient="horz" pos="2890">
          <p15:clr>
            <a:srgbClr val="A4A3A4"/>
          </p15:clr>
        </p15:guide>
        <p15:guide id="7" orient="horz" pos="2391">
          <p15:clr>
            <a:srgbClr val="A4A3A4"/>
          </p15:clr>
        </p15:guide>
        <p15:guide id="8" orient="horz" pos="690">
          <p15:clr>
            <a:srgbClr val="A4A3A4"/>
          </p15:clr>
        </p15:guide>
        <p15:guide id="9" orient="horz" pos="1144">
          <p15:clr>
            <a:srgbClr val="A4A3A4"/>
          </p15:clr>
        </p15:guide>
        <p15:guide id="10" pos="2948">
          <p15:clr>
            <a:srgbClr val="A4A3A4"/>
          </p15:clr>
        </p15:guide>
        <p15:guide id="11" pos="2812">
          <p15:clr>
            <a:srgbClr val="A4A3A4"/>
          </p15:clr>
        </p15:guide>
        <p15:guide id="12" pos="249">
          <p15:clr>
            <a:srgbClr val="A4A3A4"/>
          </p15:clr>
        </p15:guide>
        <p15:guide id="13" pos="5511">
          <p15:clr>
            <a:srgbClr val="A4A3A4"/>
          </p15:clr>
        </p15:guide>
        <p15:guide id="14" pos="1905">
          <p15:clr>
            <a:srgbClr val="A4A3A4"/>
          </p15:clr>
        </p15:guide>
        <p15:guide id="15" pos="2041">
          <p15:clr>
            <a:srgbClr val="A4A3A4"/>
          </p15:clr>
        </p15:guide>
        <p15:guide id="16" pos="3719">
          <p15:clr>
            <a:srgbClr val="A4A3A4"/>
          </p15:clr>
        </p15:guide>
        <p15:guide id="17" pos="3855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796E"/>
    <a:srgbClr val="0A593C"/>
    <a:srgbClr val="F18700"/>
    <a:srgbClr val="EAEAEA"/>
    <a:srgbClr val="4A5C69"/>
    <a:srgbClr val="00007D"/>
    <a:srgbClr val="E60039"/>
    <a:srgbClr val="5C6F7C"/>
    <a:srgbClr val="9A4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72" autoAdjust="0"/>
    <p:restoredTop sz="85748" autoAdjust="0"/>
  </p:normalViewPr>
  <p:slideViewPr>
    <p:cSldViewPr snapToObjects="1" showGuides="1">
      <p:cViewPr varScale="1">
        <p:scale>
          <a:sx n="92" d="100"/>
          <a:sy n="92" d="100"/>
        </p:scale>
        <p:origin x="192" y="1368"/>
      </p:cViewPr>
      <p:guideLst>
        <p:guide orient="horz" pos="169"/>
        <p:guide orient="horz" pos="327"/>
        <p:guide orient="horz" pos="3094"/>
        <p:guide orient="horz" pos="894"/>
        <p:guide orient="horz" pos="2958"/>
        <p:guide orient="horz" pos="2890"/>
        <p:guide orient="horz" pos="2391"/>
        <p:guide orient="horz" pos="690"/>
        <p:guide orient="horz" pos="1144"/>
        <p:guide pos="2948"/>
        <p:guide pos="2812"/>
        <p:guide pos="249"/>
        <p:guide pos="5511"/>
        <p:guide pos="1905"/>
        <p:guide pos="2041"/>
        <p:guide pos="3719"/>
        <p:guide pos="3855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Objects="1" showGuides="1">
      <p:cViewPr varScale="1">
        <p:scale>
          <a:sx n="92" d="100"/>
          <a:sy n="92" d="100"/>
        </p:scale>
        <p:origin x="-3714" y="-108"/>
      </p:cViewPr>
      <p:guideLst>
        <p:guide orient="horz" pos="3127"/>
        <p:guide pos="21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4D2C-80A9-4757-B9F7-C429DB59040C}" type="datetimeFigureOut">
              <a:rPr lang="en-GB" smtClean="0"/>
              <a:pPr/>
              <a:t>27/06/2019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B9709-847F-46F0-8F86-DF723B7DFD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20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27E3B-0227-4CB8-911C-B52250AE3549}" type="datetimeFigureOut">
              <a:rPr lang="en-GB" smtClean="0"/>
              <a:pPr/>
              <a:t>27/06/2019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6125"/>
            <a:ext cx="6615112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8"/>
            <a:ext cx="5335270" cy="4467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FD784-6759-4731-BA56-C7AF35640A4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1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15553"/>
          </a:xfrm>
        </p:spPr>
        <p:txBody>
          <a:bodyPr lIns="0" rIns="0" anchor="t"/>
          <a:lstStyle>
            <a:lvl1pPr>
              <a:defRPr sz="48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4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5288" y="131161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 bwMode="gray">
          <a:xfrm>
            <a:off x="611560" y="137750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95288" y="1821784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2"/>
          </p:nvPr>
        </p:nvSpPr>
        <p:spPr bwMode="gray">
          <a:xfrm>
            <a:off x="611560" y="1887674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95288" y="232584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4"/>
          </p:nvPr>
        </p:nvSpPr>
        <p:spPr bwMode="gray">
          <a:xfrm>
            <a:off x="611560" y="239173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95288" y="286590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6"/>
          </p:nvPr>
        </p:nvSpPr>
        <p:spPr bwMode="gray">
          <a:xfrm>
            <a:off x="611560" y="293179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5288" y="340596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8"/>
          </p:nvPr>
        </p:nvSpPr>
        <p:spPr bwMode="gray">
          <a:xfrm>
            <a:off x="611560" y="347185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5288" y="3910016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0"/>
          </p:nvPr>
        </p:nvSpPr>
        <p:spPr bwMode="gray">
          <a:xfrm>
            <a:off x="611560" y="3975906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851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288" y="1371600"/>
            <a:ext cx="8353425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69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994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387" y="339502"/>
            <a:ext cx="8028325" cy="2954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55442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129003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653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2" cy="3000350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2" cy="263459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59571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305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359532" y="1347788"/>
            <a:ext cx="8425693" cy="29876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0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95289" y="1371601"/>
            <a:ext cx="4068761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7"/>
          </p:nvPr>
        </p:nvSpPr>
        <p:spPr>
          <a:xfrm>
            <a:off x="395289" y="1737359"/>
            <a:ext cx="4068761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3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3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276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15553"/>
          </a:xfrm>
        </p:spPr>
        <p:txBody>
          <a:bodyPr lIns="0" rIns="0" anchor="t"/>
          <a:lstStyle>
            <a:lvl1pPr>
              <a:defRPr sz="48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 descr="shutterstock_20949256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000" r="17914" b="4057"/>
          <a:stretch/>
        </p:blipFill>
        <p:spPr>
          <a:xfrm>
            <a:off x="6343447" y="304514"/>
            <a:ext cx="1676670" cy="1691172"/>
          </a:xfrm>
          <a:prstGeom prst="ellipse">
            <a:avLst/>
          </a:prstGeom>
          <a:ln>
            <a:noFill/>
          </a:ln>
        </p:spPr>
      </p:pic>
      <p:pic>
        <p:nvPicPr>
          <p:cNvPr id="17" name="Picture 16" descr="shutterstock_57862405 (1)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2620" r="22809" b="1508"/>
          <a:stretch/>
        </p:blipFill>
        <p:spPr>
          <a:xfrm>
            <a:off x="4351809" y="309227"/>
            <a:ext cx="1701538" cy="1681746"/>
          </a:xfrm>
          <a:prstGeom prst="ellipse">
            <a:avLst/>
          </a:prstGeom>
        </p:spPr>
      </p:pic>
      <p:pic>
        <p:nvPicPr>
          <p:cNvPr id="18" name="Picture 17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21" name="Picture 20" descr="shutterstock_15509110 (1)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" t="42425" r="62741" b="5687"/>
          <a:stretch/>
        </p:blipFill>
        <p:spPr>
          <a:xfrm>
            <a:off x="4351810" y="298449"/>
            <a:ext cx="1701538" cy="1701801"/>
          </a:xfrm>
          <a:prstGeom prst="ellipse">
            <a:avLst/>
          </a:prstGeom>
        </p:spPr>
      </p:pic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15553"/>
          </a:xfrm>
        </p:spPr>
        <p:txBody>
          <a:bodyPr lIns="0" rIns="0" anchor="t"/>
          <a:lstStyle>
            <a:lvl1pPr>
              <a:defRPr sz="4800" b="0">
                <a:solidFill>
                  <a:srgbClr val="FFFFFF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FFFFFF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FFFFFF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22" name="Picture 21" descr="shutterstock_15509110 (1)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7" t="42658" r="24247" b="5455"/>
          <a:stretch/>
        </p:blipFill>
        <p:spPr>
          <a:xfrm>
            <a:off x="6343447" y="298449"/>
            <a:ext cx="1676670" cy="1701802"/>
          </a:xfrm>
          <a:prstGeom prst="ellipse">
            <a:avLst/>
          </a:prstGeom>
        </p:spPr>
      </p:pic>
      <p:pic>
        <p:nvPicPr>
          <p:cNvPr id="23" name="Picture 22" descr="shutterstock_15509110 (1)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0" t="42658" r="-16781" b="5455"/>
          <a:stretch/>
        </p:blipFill>
        <p:spPr>
          <a:xfrm>
            <a:off x="8282365" y="298449"/>
            <a:ext cx="1689298" cy="1701802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9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15553"/>
          </a:xfrm>
        </p:spPr>
        <p:txBody>
          <a:bodyPr lIns="0" rIns="0" anchor="t"/>
          <a:lstStyle>
            <a:lvl1pPr>
              <a:defRPr sz="4800" b="0">
                <a:solidFill>
                  <a:srgbClr val="FFFFFF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FFFFFF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FFFFFF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24" name="Picture 23" descr="shutterstock_20949256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000" r="17914" b="4057"/>
          <a:stretch/>
        </p:blipFill>
        <p:spPr>
          <a:xfrm>
            <a:off x="6343447" y="304514"/>
            <a:ext cx="1676670" cy="1691172"/>
          </a:xfrm>
          <a:prstGeom prst="ellipse">
            <a:avLst/>
          </a:prstGeom>
          <a:ln>
            <a:noFill/>
          </a:ln>
        </p:spPr>
      </p:pic>
      <p:pic>
        <p:nvPicPr>
          <p:cNvPr id="25" name="Picture 24" descr="shutterstock_57862405 (1)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2620" r="22809" b="1508"/>
          <a:stretch/>
        </p:blipFill>
        <p:spPr>
          <a:xfrm>
            <a:off x="4351809" y="309227"/>
            <a:ext cx="1701538" cy="1681746"/>
          </a:xfrm>
          <a:prstGeom prst="ellipse">
            <a:avLst/>
          </a:prstGeom>
        </p:spPr>
      </p:pic>
      <p:pic>
        <p:nvPicPr>
          <p:cNvPr id="26" name="Picture 25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nghies_In_Street_DARK_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r="11456"/>
          <a:stretch/>
        </p:blipFill>
        <p:spPr>
          <a:xfrm>
            <a:off x="4968044" y="-1100658"/>
            <a:ext cx="4599782" cy="4608492"/>
          </a:xfrm>
          <a:prstGeom prst="ellipse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95287" y="2517744"/>
            <a:ext cx="6769102" cy="1206484"/>
          </a:xfrm>
        </p:spPr>
        <p:txBody>
          <a:bodyPr lIns="0" rIns="0" anchor="t"/>
          <a:lstStyle>
            <a:lvl1pPr>
              <a:defRPr sz="4800" b="0">
                <a:solidFill>
                  <a:srgbClr val="4A5C69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 style</a:t>
            </a:r>
            <a:endParaRPr lang="en-GB" dirty="0"/>
          </a:p>
        </p:txBody>
      </p:sp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cap="all" spc="-100" baseline="0" dirty="0" smtClean="0">
                <a:solidFill>
                  <a:srgbClr val="4A5C69"/>
                </a:solidFill>
              </a:defRPr>
            </a:lvl1pPr>
          </a:lstStyle>
          <a:p>
            <a:pPr lvl="0" algn="r"/>
            <a:r>
              <a:rPr lang="en-US" dirty="0"/>
              <a:t>##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rgbClr val="4A5C69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13" name="Oval 12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6" name="Picture 15" descr="shutterstock_20949256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000" r="17914" b="4057"/>
          <a:stretch/>
        </p:blipFill>
        <p:spPr>
          <a:xfrm>
            <a:off x="6343447" y="304514"/>
            <a:ext cx="1676670" cy="1691172"/>
          </a:xfrm>
          <a:prstGeom prst="ellipse">
            <a:avLst/>
          </a:prstGeom>
          <a:ln>
            <a:noFill/>
          </a:ln>
        </p:spPr>
      </p:pic>
      <p:pic>
        <p:nvPicPr>
          <p:cNvPr id="20" name="Picture 19" descr="shutterstock_57862405 (1)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2620" r="22809" b="1508"/>
          <a:stretch/>
        </p:blipFill>
        <p:spPr>
          <a:xfrm>
            <a:off x="4351809" y="309227"/>
            <a:ext cx="1701538" cy="1681746"/>
          </a:xfrm>
          <a:prstGeom prst="ellipse">
            <a:avLst/>
          </a:prstGeom>
        </p:spPr>
      </p:pic>
      <p:pic>
        <p:nvPicPr>
          <p:cNvPr id="21" name="Picture 20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7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27" name="Picture 26" descr="shutterstock_1252209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-12230" r="804" b="12230"/>
          <a:stretch/>
        </p:blipFill>
        <p:spPr>
          <a:xfrm flipH="1">
            <a:off x="4968044" y="-1100658"/>
            <a:ext cx="4599782" cy="4608492"/>
          </a:xfrm>
          <a:prstGeom prst="ellipse">
            <a:avLst/>
          </a:prstGeom>
        </p:spPr>
      </p:pic>
      <p:sp>
        <p:nvSpPr>
          <p:cNvPr id="18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i="1" cap="all" spc="-100" baseline="0" dirty="0" smtClean="0">
                <a:solidFill>
                  <a:schemeClr val="bg1"/>
                </a:solidFill>
              </a:defRPr>
            </a:lvl1pPr>
          </a:lstStyle>
          <a:p>
            <a:pPr lvl="0" algn="r"/>
            <a:r>
              <a:rPr lang="en-US" dirty="0"/>
              <a:t>##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9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2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cap="all" spc="-100" baseline="0" dirty="0" smtClean="0">
                <a:solidFill>
                  <a:schemeClr val="bg1"/>
                </a:solidFill>
              </a:defRPr>
            </a:lvl1pPr>
          </a:lstStyle>
          <a:p>
            <a:pPr lvl="0" algn="r"/>
            <a:r>
              <a:rPr lang="en-US" dirty="0"/>
              <a:t>##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-553357" y="-589643"/>
            <a:ext cx="109055" cy="324498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endParaRPr lang="en-US" sz="1400" dirty="0"/>
          </a:p>
        </p:txBody>
      </p:sp>
      <p:sp>
        <p:nvSpPr>
          <p:cNvPr id="18" name="Oval 17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28" name="Picture 27" descr="shutterstock_20949256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000" r="17914" b="4057"/>
          <a:stretch/>
        </p:blipFill>
        <p:spPr>
          <a:xfrm>
            <a:off x="6343447" y="304514"/>
            <a:ext cx="1676670" cy="1691172"/>
          </a:xfrm>
          <a:prstGeom prst="ellipse">
            <a:avLst/>
          </a:prstGeom>
          <a:ln>
            <a:noFill/>
          </a:ln>
        </p:spPr>
      </p:pic>
      <p:pic>
        <p:nvPicPr>
          <p:cNvPr id="29" name="Picture 28" descr="shutterstock_57862405 (1)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2620" r="22809" b="1508"/>
          <a:stretch/>
        </p:blipFill>
        <p:spPr>
          <a:xfrm>
            <a:off x="4351809" y="309227"/>
            <a:ext cx="1701538" cy="1681746"/>
          </a:xfrm>
          <a:prstGeom prst="ellipse">
            <a:avLst/>
          </a:prstGeom>
        </p:spPr>
      </p:pic>
      <p:pic>
        <p:nvPicPr>
          <p:cNvPr id="30" name="Picture 29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 cap="none" baseline="0">
                <a:solidFill>
                  <a:srgbClr val="4A5C69"/>
                </a:solidFill>
              </a:defRPr>
            </a:lvl1pPr>
          </a:lstStyle>
          <a:p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any questions?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20387" y="352013"/>
            <a:ext cx="730799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951570"/>
            <a:ext cx="8748714" cy="0"/>
          </a:xfrm>
          <a:prstGeom prst="line">
            <a:avLst/>
          </a:prstGeom>
          <a:ln w="6350">
            <a:solidFill>
              <a:srgbClr val="4A5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95936" y="4823806"/>
            <a:ext cx="87048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 lvl="0" algn="r"/>
            <a:r>
              <a:rPr lang="en-GB" dirty="0">
                <a:solidFill>
                  <a:srgbClr val="4A5C69"/>
                </a:solidFill>
              </a:rPr>
              <a:t>© 2019 DMGT |</a:t>
            </a:r>
          </a:p>
        </p:txBody>
      </p:sp>
      <p:sp>
        <p:nvSpPr>
          <p:cNvPr id="15" name="Slide Number Placeholder 52"/>
          <p:cNvSpPr txBox="1">
            <a:spLocks/>
          </p:cNvSpPr>
          <p:nvPr/>
        </p:nvSpPr>
        <p:spPr>
          <a:xfrm>
            <a:off x="4730108" y="4823806"/>
            <a:ext cx="288000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/>
            </a:lvl1pPr>
          </a:lstStyle>
          <a:p>
            <a:pPr lvl="0"/>
            <a:fld id="{636E38DA-B747-44FF-A872-F9E7A30722B2}" type="slidenum">
              <a:rPr lang="en-GB" smtClean="0">
                <a:solidFill>
                  <a:srgbClr val="4A5C69"/>
                </a:solidFill>
              </a:rPr>
              <a:pPr lvl="0"/>
              <a:t>‹#›</a:t>
            </a:fld>
            <a:endParaRPr lang="en-GB" dirty="0">
              <a:solidFill>
                <a:srgbClr val="4A5C69"/>
              </a:solidFill>
            </a:endParaRPr>
          </a:p>
        </p:txBody>
      </p:sp>
      <p:sp>
        <p:nvSpPr>
          <p:cNvPr id="19" name="Oval 18"/>
          <p:cNvSpPr/>
          <p:nvPr/>
        </p:nvSpPr>
        <p:spPr bwMode="gray">
          <a:xfrm>
            <a:off x="395290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/>
          <p:cNvSpPr/>
          <p:nvPr/>
        </p:nvSpPr>
        <p:spPr bwMode="gray">
          <a:xfrm>
            <a:off x="538165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/>
          <p:cNvSpPr/>
          <p:nvPr/>
        </p:nvSpPr>
        <p:spPr bwMode="gray">
          <a:xfrm>
            <a:off x="395290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/>
          <p:cNvSpPr/>
          <p:nvPr/>
        </p:nvSpPr>
        <p:spPr bwMode="gray">
          <a:xfrm>
            <a:off x="538165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5" y="4446006"/>
            <a:ext cx="1688852" cy="596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73" y="4695986"/>
            <a:ext cx="1045603" cy="6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75" r:id="rId3"/>
    <p:sldLayoutId id="2147483676" r:id="rId4"/>
    <p:sldLayoutId id="2147483672" r:id="rId5"/>
    <p:sldLayoutId id="2147483666" r:id="rId6"/>
    <p:sldLayoutId id="2147483671" r:id="rId7"/>
    <p:sldLayoutId id="2147483667" r:id="rId8"/>
    <p:sldLayoutId id="2147483674" r:id="rId9"/>
    <p:sldLayoutId id="2147483650" r:id="rId10"/>
    <p:sldLayoutId id="2147483658" r:id="rId11"/>
    <p:sldLayoutId id="2147483652" r:id="rId12"/>
    <p:sldLayoutId id="2147483651" r:id="rId13"/>
    <p:sldLayoutId id="2147483653" r:id="rId14"/>
    <p:sldLayoutId id="2147483659" r:id="rId15"/>
    <p:sldLayoutId id="2147483680" r:id="rId16"/>
    <p:sldLayoutId id="2147483654" r:id="rId17"/>
    <p:sldLayoutId id="2147483678" r:id="rId18"/>
    <p:sldLayoutId id="2147483679" r:id="rId1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 cap="all" baseline="0">
          <a:solidFill>
            <a:srgbClr val="4A5C69"/>
          </a:solidFill>
          <a:latin typeface="Source Sans Pro"/>
          <a:ea typeface="+mj-ea"/>
          <a:cs typeface="Source Sans Pro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None/>
        <a:defRPr sz="1600" b="0" kern="1200" cap="none" baseline="0">
          <a:solidFill>
            <a:srgbClr val="4A5C69"/>
          </a:solidFill>
          <a:latin typeface="Source Sans Pro"/>
          <a:ea typeface="+mn-ea"/>
          <a:cs typeface="Source Sans Pro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3pPr>
      <a:lvl4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4pPr>
      <a:lvl5pPr marL="717550" indent="-1746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lphaU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Web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6" y="2751770"/>
            <a:ext cx="8334921" cy="1194558"/>
          </a:xfrm>
        </p:spPr>
        <p:txBody>
          <a:bodyPr/>
          <a:lstStyle/>
          <a:p>
            <a:r>
              <a:rPr lang="en-US" dirty="0"/>
              <a:t>Honey, I Shrunk ‘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Joel Hammond-Turner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rammesses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5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7A57-CA50-8F44-A90E-AA4CCA24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#3 – Bootstrapper Discovery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B54690-6FA5-AC48-ADBC-461AF29F197C}"/>
              </a:ext>
            </a:extLst>
          </p:cNvPr>
          <p:cNvSpPr txBox="1">
            <a:spLocks/>
          </p:cNvSpPr>
          <p:nvPr/>
        </p:nvSpPr>
        <p:spPr>
          <a:xfrm>
            <a:off x="395288" y="1371600"/>
            <a:ext cx="5508859" cy="285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35257-BF54-BF40-9291-0FEC1499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504368"/>
            <a:ext cx="8353424" cy="21347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AA5F08-746B-F540-9B6B-9BDC598A09C8}"/>
              </a:ext>
            </a:extLst>
          </p:cNvPr>
          <p:cNvSpPr/>
          <p:nvPr/>
        </p:nvSpPr>
        <p:spPr>
          <a:xfrm>
            <a:off x="461101" y="954991"/>
            <a:ext cx="3259226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DCE3C-74D1-9746-B56D-34EBED0AAE71}"/>
              </a:ext>
            </a:extLst>
          </p:cNvPr>
          <p:cNvSpPr txBox="1"/>
          <p:nvPr/>
        </p:nvSpPr>
        <p:spPr>
          <a:xfrm>
            <a:off x="3786140" y="1747781"/>
            <a:ext cx="4402156" cy="1647938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30000"/>
                  <a:satMod val="115000"/>
                  <a:alpha val="75000"/>
                </a:srgbClr>
              </a:gs>
              <a:gs pos="5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US" sz="2000" b="1" dirty="0"/>
              <a:t>‘</a:t>
            </a:r>
            <a:r>
              <a:rPr lang="en-US" sz="2000" b="1" dirty="0" err="1">
                <a:solidFill>
                  <a:srgbClr val="0070C0"/>
                </a:solidFill>
              </a:rPr>
              <a:t>ConfigureServices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b="1" dirty="0"/>
              <a:t>’</a:t>
            </a:r>
          </a:p>
          <a:p>
            <a:r>
              <a:rPr lang="en-US" sz="2000" b="1" dirty="0"/>
              <a:t>- NO “God Object”</a:t>
            </a:r>
          </a:p>
          <a:p>
            <a:r>
              <a:rPr lang="en-US" sz="2000" b="1" dirty="0"/>
              <a:t>- Basically a 1-liner</a:t>
            </a:r>
          </a:p>
          <a:p>
            <a:pPr marL="342900" indent="-342900">
              <a:buFontTx/>
              <a:buChar char="-"/>
            </a:pPr>
            <a:endParaRPr lang="en-US" sz="2000" b="1" dirty="0"/>
          </a:p>
          <a:p>
            <a:endParaRPr lang="en-US" sz="2000" b="1" i="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7047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B714-E62E-B54B-BE1E-A2E6A7A6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2A5F900-A1C2-EF4F-B10F-35ACEBACF417}"/>
              </a:ext>
            </a:extLst>
          </p:cNvPr>
          <p:cNvSpPr txBox="1">
            <a:spLocks/>
          </p:cNvSpPr>
          <p:nvPr/>
        </p:nvSpPr>
        <p:spPr>
          <a:xfrm>
            <a:off x="395288" y="1095586"/>
            <a:ext cx="8317171" cy="31323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DON’T</a:t>
            </a:r>
            <a:r>
              <a:rPr lang="en-US" sz="2000" dirty="0"/>
              <a:t> let ‘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ConfigureServices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’ become a ‘</a:t>
            </a:r>
            <a:r>
              <a:rPr lang="en-US" sz="2000" i="1" dirty="0"/>
              <a:t>God Object</a:t>
            </a:r>
            <a:r>
              <a:rPr lang="en-US" sz="2000" dirty="0"/>
              <a:t>’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Especially if you’re copying-and-pasting registrations between projects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DO</a:t>
            </a:r>
            <a:r>
              <a:rPr lang="en-US" sz="2000" dirty="0"/>
              <a:t> create ‘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AddServices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’ methods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Especially for shared code (NuGet packages)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DO</a:t>
            </a:r>
            <a:r>
              <a:rPr lang="en-US" sz="2000" dirty="0"/>
              <a:t> put registrations “close” to implementations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Interfaces are most often for testing with a single implementation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</a:t>
            </a:r>
            <a:r>
              <a:rPr lang="en-US" sz="2000" dirty="0"/>
              <a:t>e explicit in your dependency chaining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10CBC0-2E53-FB44-A3B8-D672A662EE17}"/>
              </a:ext>
            </a:extLst>
          </p:cNvPr>
          <p:cNvGrpSpPr/>
          <p:nvPr/>
        </p:nvGrpSpPr>
        <p:grpSpPr>
          <a:xfrm rot="20779290">
            <a:off x="4338024" y="2804228"/>
            <a:ext cx="4292398" cy="1509990"/>
            <a:chOff x="461104" y="1554130"/>
            <a:chExt cx="7727192" cy="25719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77A58D-EB14-5548-8D7A-3D7CDFBE7243}"/>
                </a:ext>
              </a:extLst>
            </p:cNvPr>
            <p:cNvSpPr/>
            <p:nvPr/>
          </p:nvSpPr>
          <p:spPr>
            <a:xfrm>
              <a:off x="461104" y="1554130"/>
              <a:ext cx="3259226" cy="25719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5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😍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80992-B2DA-B047-81D8-2683F732EC12}"/>
                </a:ext>
              </a:extLst>
            </p:cNvPr>
            <p:cNvSpPr txBox="1"/>
            <p:nvPr/>
          </p:nvSpPr>
          <p:spPr>
            <a:xfrm>
              <a:off x="3786140" y="1747781"/>
              <a:ext cx="4402156" cy="1340161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shade val="30000"/>
                    <a:satMod val="115000"/>
                    <a:alpha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txBody>
            <a:bodyPr wrap="square" lIns="54000" tIns="54000" rIns="54000" bIns="54000" rtlCol="0">
              <a:spAutoFit/>
            </a:bodyPr>
            <a:lstStyle/>
            <a:p>
              <a:r>
                <a:rPr lang="en-US" sz="2000" b="1" dirty="0"/>
                <a:t>Use Discovery…</a:t>
              </a:r>
            </a:p>
            <a:p>
              <a:r>
                <a:rPr lang="en-US" sz="2000" b="1" dirty="0"/>
                <a:t>- It’s Magic!</a:t>
              </a:r>
            </a:p>
            <a:p>
              <a:pPr marL="342900" indent="-342900">
                <a:buFontTx/>
                <a:buChar char="-"/>
              </a:pPr>
              <a:endParaRPr lang="en-US" sz="2000" b="1" dirty="0"/>
            </a:p>
            <a:p>
              <a:endParaRPr lang="en-US" sz="2000" b="1" i="0" dirty="0">
                <a:latin typeface="Source Sans Pro"/>
                <a:cs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81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6" y="2751770"/>
            <a:ext cx="8334921" cy="1194558"/>
          </a:xfrm>
        </p:spPr>
        <p:txBody>
          <a:bodyPr/>
          <a:lstStyle/>
          <a:p>
            <a:r>
              <a:rPr lang="en-US" dirty="0"/>
              <a:t>Honey, I Shrunk `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Joel Hammond-Turner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rammesses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8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</a:t>
            </a:r>
            <a:r>
              <a:rPr lang="en-US" dirty="0" err="1"/>
              <a:t>IoC</a:t>
            </a:r>
            <a:r>
              <a:rPr lang="en-US" dirty="0"/>
              <a:t> / Dependency Injection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5289" y="1371600"/>
            <a:ext cx="5364844" cy="2856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Convention-based configuration</a:t>
            </a:r>
          </a:p>
          <a:p>
            <a:pPr marL="749300" lvl="2">
              <a:buFont typeface="Arial" panose="020B0604020202020204" pitchFamily="34" charset="0"/>
              <a:buChar char="•"/>
            </a:pPr>
            <a:r>
              <a:rPr lang="en-US" sz="1800" dirty="0"/>
              <a:t>Unexpected imports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Imperative configuration</a:t>
            </a:r>
          </a:p>
          <a:p>
            <a:pPr marL="749300" lvl="2">
              <a:buFont typeface="Arial" panose="020B0604020202020204" pitchFamily="34" charset="0"/>
              <a:buChar char="•"/>
            </a:pPr>
            <a:r>
              <a:rPr lang="en-US" sz="1800" dirty="0"/>
              <a:t>”God Objects”</a:t>
            </a:r>
            <a:br>
              <a:rPr lang="en-US" sz="1800" dirty="0"/>
            </a:br>
            <a:r>
              <a:rPr lang="en-US" sz="1800" dirty="0"/>
              <a:t>a.k.a. Composition Roots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18A2E-D554-6443-943B-FC1740C230E5}"/>
              </a:ext>
            </a:extLst>
          </p:cNvPr>
          <p:cNvSpPr txBox="1"/>
          <p:nvPr/>
        </p:nvSpPr>
        <p:spPr>
          <a:xfrm>
            <a:off x="3959932" y="2941758"/>
            <a:ext cx="4402156" cy="1340161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30000"/>
                  <a:satMod val="115000"/>
                  <a:alpha val="75000"/>
                </a:srgbClr>
              </a:gs>
              <a:gs pos="5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US" sz="2000" b="1" dirty="0"/>
              <a:t>Microsoft DI ‘</a:t>
            </a:r>
            <a:r>
              <a:rPr lang="en-US" sz="2000" b="1" dirty="0" err="1">
                <a:solidFill>
                  <a:srgbClr val="0070C0"/>
                </a:solidFill>
              </a:rPr>
              <a:t>ConfigureServices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b="1" dirty="0"/>
              <a:t>’</a:t>
            </a:r>
          </a:p>
          <a:p>
            <a:r>
              <a:rPr lang="en-US" sz="2000" b="1" dirty="0"/>
              <a:t>–  shouldn’t be a ”God Object” </a:t>
            </a:r>
          </a:p>
          <a:p>
            <a:r>
              <a:rPr lang="en-US" sz="2000" b="1" dirty="0"/>
              <a:t>– but usually is</a:t>
            </a:r>
          </a:p>
          <a:p>
            <a:endParaRPr lang="en-US" sz="2000" b="1" i="0" dirty="0">
              <a:latin typeface="Source Sans Pro"/>
              <a:cs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1F6A8-89EB-2347-B2E6-5495FEFF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4" y="1231828"/>
            <a:ext cx="1287277" cy="180797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18298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7A57-CA50-8F44-A90E-AA4CCA24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679B4-BBD5-C647-BB00-0FFE8522B5DF}"/>
              </a:ext>
            </a:extLst>
          </p:cNvPr>
          <p:cNvSpPr txBox="1"/>
          <p:nvPr/>
        </p:nvSpPr>
        <p:spPr>
          <a:xfrm>
            <a:off x="5256076" y="1059582"/>
            <a:ext cx="2196244" cy="3894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GB" sz="100" dirty="0"/>
              <a:t>using </a:t>
            </a:r>
            <a:r>
              <a:rPr lang="en-GB" sz="100" dirty="0" err="1"/>
              <a:t>Ardalis.ListStartupServices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Microsoft.AspNetCore.Builder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Microsoft.AspNetCore.Diagnostics.HealthChecks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Microsoft.AspNetCore.Hosting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Microsoft.AspNetCore.Http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Microsoft.AspNetCore.Identity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Microsoft.AspNetCore.Identity.UI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Microsoft.AspNetCore.Mvc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Microsoft.AspNetCore.Mvc.ApplicationModels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Microsoft.AspNetCore.Routing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Microsoft.EntityFrameworkCore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Microsoft.eShopWeb.ApplicationCore.Interfaces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Microsoft.eShopWeb.ApplicationCore.Services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Microsoft.eShopWeb.Infrastructure.Data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Microsoft.eShopWeb.Infrastructure.Identity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Microsoft.eShopWeb.Infrastructure.Logging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Microsoft.eShopWeb.Infrastructure.Services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Microsoft.eShopWeb.Web.HealthChecks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Microsoft.eShopWeb.Web.Interfaces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Microsoft.eShopWeb.Web.Services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Microsoft.Extensions.Configuration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Microsoft.Extensions.DependencyInjection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Microsoft.Extensions.Diagnostics.HealthChecks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Newtonsoft.Json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Swashbuckle.AspNetCore.Swagger</a:t>
            </a:r>
            <a:r>
              <a:rPr lang="en-GB" sz="100" dirty="0"/>
              <a:t>;</a:t>
            </a:r>
          </a:p>
          <a:p>
            <a:r>
              <a:rPr lang="en-GB" sz="100" dirty="0"/>
              <a:t>using System;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System.Collections.Generic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System.Linq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System.Net.Mime</a:t>
            </a:r>
            <a:r>
              <a:rPr lang="en-GB" sz="100" dirty="0"/>
              <a:t>;</a:t>
            </a:r>
          </a:p>
          <a:p>
            <a:br>
              <a:rPr lang="en-GB" sz="100" dirty="0"/>
            </a:br>
            <a:r>
              <a:rPr lang="en-GB" sz="100" dirty="0"/>
              <a:t>namespace </a:t>
            </a:r>
            <a:r>
              <a:rPr lang="en-GB" sz="100" dirty="0" err="1"/>
              <a:t>Microsoft.eShopWeb.Web</a:t>
            </a:r>
            <a:endParaRPr lang="en-GB" sz="100" dirty="0"/>
          </a:p>
          <a:p>
            <a:r>
              <a:rPr lang="en-GB" sz="100" dirty="0"/>
              <a:t>{</a:t>
            </a:r>
          </a:p>
          <a:p>
            <a:r>
              <a:rPr lang="en-GB" sz="100" dirty="0"/>
              <a:t>public class </a:t>
            </a:r>
            <a:r>
              <a:rPr lang="en-GB" sz="100" dirty="0" err="1"/>
              <a:t>Startup</a:t>
            </a:r>
            <a:endParaRPr lang="en-GB" sz="100" dirty="0"/>
          </a:p>
          <a:p>
            <a:r>
              <a:rPr lang="en-GB" sz="100" dirty="0"/>
              <a:t>{</a:t>
            </a:r>
          </a:p>
          <a:p>
            <a:r>
              <a:rPr lang="en-GB" sz="100" dirty="0"/>
              <a:t>private </a:t>
            </a:r>
            <a:r>
              <a:rPr lang="en-GB" sz="100" dirty="0" err="1"/>
              <a:t>IServiceCollection</a:t>
            </a:r>
            <a:r>
              <a:rPr lang="en-GB" sz="100" dirty="0"/>
              <a:t> _services;</a:t>
            </a:r>
          </a:p>
          <a:p>
            <a:r>
              <a:rPr lang="en-GB" sz="100" dirty="0"/>
              <a:t>public </a:t>
            </a:r>
            <a:r>
              <a:rPr lang="en-GB" sz="100" dirty="0" err="1"/>
              <a:t>Startup</a:t>
            </a:r>
            <a:r>
              <a:rPr lang="en-GB" sz="100" dirty="0"/>
              <a:t>(</a:t>
            </a:r>
            <a:r>
              <a:rPr lang="en-GB" sz="100" dirty="0" err="1"/>
              <a:t>IConfiguration</a:t>
            </a:r>
            <a:r>
              <a:rPr lang="en-GB" sz="100" dirty="0"/>
              <a:t> configuration)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Configuration = configuration;</a:t>
            </a:r>
          </a:p>
          <a:p>
            <a:r>
              <a:rPr lang="en-GB" sz="100" dirty="0"/>
              <a:t>}</a:t>
            </a:r>
          </a:p>
          <a:p>
            <a:br>
              <a:rPr lang="en-GB" sz="100" dirty="0"/>
            </a:br>
            <a:r>
              <a:rPr lang="en-GB" sz="100" dirty="0"/>
              <a:t>public </a:t>
            </a:r>
            <a:r>
              <a:rPr lang="en-GB" sz="100" dirty="0" err="1"/>
              <a:t>IConfiguration</a:t>
            </a:r>
            <a:r>
              <a:rPr lang="en-GB" sz="100" dirty="0"/>
              <a:t> Configuration { get; 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public void </a:t>
            </a:r>
            <a:r>
              <a:rPr lang="en-GB" sz="100" dirty="0" err="1">
                <a:highlight>
                  <a:srgbClr val="FFFF00"/>
                </a:highlight>
              </a:rPr>
              <a:t>ConfigureDevelopmentServices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use in-memory database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ConfigureInMemoryDatabases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use real database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</a:t>
            </a:r>
            <a:r>
              <a:rPr lang="en-GB" sz="100" dirty="0" err="1">
                <a:highlight>
                  <a:srgbClr val="FFFF00"/>
                </a:highlight>
              </a:rPr>
              <a:t>ConfigureProductionServices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private void </a:t>
            </a:r>
            <a:r>
              <a:rPr lang="en-GB" sz="100" dirty="0" err="1">
                <a:highlight>
                  <a:srgbClr val="FFFF00"/>
                </a:highlight>
              </a:rPr>
              <a:t>ConfigureInMemoryDatabases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use in-memory database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services.AddDbContext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CatalogContext</a:t>
            </a:r>
            <a:r>
              <a:rPr lang="en-GB" sz="100" dirty="0">
                <a:highlight>
                  <a:srgbClr val="FFFF00"/>
                </a:highlight>
              </a:rPr>
              <a:t>&gt;(c =&gt;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c.UseInMemoryDatabase</a:t>
            </a:r>
            <a:r>
              <a:rPr lang="en-GB" sz="100" dirty="0">
                <a:highlight>
                  <a:srgbClr val="FFFF00"/>
                </a:highlight>
              </a:rPr>
              <a:t>("</a:t>
            </a:r>
            <a:r>
              <a:rPr lang="en-GB" sz="100" dirty="0" err="1">
                <a:highlight>
                  <a:srgbClr val="FFFF00"/>
                </a:highlight>
              </a:rPr>
              <a:t>Catalog</a:t>
            </a:r>
            <a:r>
              <a:rPr lang="en-GB" sz="100" dirty="0">
                <a:highlight>
                  <a:srgbClr val="FFFF00"/>
                </a:highlight>
              </a:rPr>
              <a:t>"));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Add Identity </a:t>
            </a:r>
            <a:r>
              <a:rPr lang="en-GB" sz="100" dirty="0" err="1">
                <a:highlight>
                  <a:srgbClr val="FFFF00"/>
                </a:highlight>
              </a:rPr>
              <a:t>DbContext</a:t>
            </a:r>
            <a:endParaRPr lang="en-GB" sz="100" dirty="0">
              <a:highlight>
                <a:srgbClr val="FFFF00"/>
              </a:highlight>
            </a:endParaRPr>
          </a:p>
          <a:p>
            <a:r>
              <a:rPr lang="en-GB" sz="100" dirty="0" err="1">
                <a:highlight>
                  <a:srgbClr val="FFFF00"/>
                </a:highlight>
              </a:rPr>
              <a:t>services.AddDbContext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AppIdentityDbContext</a:t>
            </a:r>
            <a:r>
              <a:rPr lang="en-GB" sz="100" dirty="0">
                <a:highlight>
                  <a:srgbClr val="FFFF00"/>
                </a:highlight>
              </a:rPr>
              <a:t>&gt;(options =&gt;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options.UseInMemoryDatabase</a:t>
            </a:r>
            <a:r>
              <a:rPr lang="en-GB" sz="100" dirty="0">
                <a:highlight>
                  <a:srgbClr val="FFFF00"/>
                </a:highlight>
              </a:rPr>
              <a:t>("Identity"));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ConfigureServices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public void </a:t>
            </a:r>
            <a:r>
              <a:rPr lang="en-GB" sz="100" dirty="0" err="1">
                <a:highlight>
                  <a:srgbClr val="FFFF00"/>
                </a:highlight>
              </a:rPr>
              <a:t>ConfigureProductionServices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use real database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Requires </a:t>
            </a:r>
            <a:r>
              <a:rPr lang="en-GB" sz="100" dirty="0" err="1">
                <a:highlight>
                  <a:srgbClr val="FFFF00"/>
                </a:highlight>
              </a:rPr>
              <a:t>LocalDB</a:t>
            </a:r>
            <a:r>
              <a:rPr lang="en-GB" sz="100" dirty="0">
                <a:highlight>
                  <a:srgbClr val="FFFF00"/>
                </a:highlight>
              </a:rPr>
              <a:t> which can be installed with SQL Server Express 2016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https://</a:t>
            </a:r>
            <a:r>
              <a:rPr lang="en-GB" sz="100" dirty="0" err="1">
                <a:highlight>
                  <a:srgbClr val="FFFF00"/>
                </a:highlight>
              </a:rPr>
              <a:t>www.microsoft.com</a:t>
            </a:r>
            <a:r>
              <a:rPr lang="en-GB" sz="100" dirty="0">
                <a:highlight>
                  <a:srgbClr val="FFFF00"/>
                </a:highlight>
              </a:rPr>
              <a:t>/</a:t>
            </a:r>
            <a:r>
              <a:rPr lang="en-GB" sz="100" dirty="0" err="1">
                <a:highlight>
                  <a:srgbClr val="FFFF00"/>
                </a:highlight>
              </a:rPr>
              <a:t>en</a:t>
            </a:r>
            <a:r>
              <a:rPr lang="en-GB" sz="100" dirty="0">
                <a:highlight>
                  <a:srgbClr val="FFFF00"/>
                </a:highlight>
              </a:rPr>
              <a:t>-us/download/</a:t>
            </a:r>
            <a:r>
              <a:rPr lang="en-GB" sz="100" dirty="0" err="1">
                <a:highlight>
                  <a:srgbClr val="FFFF00"/>
                </a:highlight>
              </a:rPr>
              <a:t>details.aspx?id</a:t>
            </a:r>
            <a:r>
              <a:rPr lang="en-GB" sz="100" dirty="0">
                <a:highlight>
                  <a:srgbClr val="FFFF00"/>
                </a:highlight>
              </a:rPr>
              <a:t>=54284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services.AddDbContext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CatalogContext</a:t>
            </a:r>
            <a:r>
              <a:rPr lang="en-GB" sz="100" dirty="0">
                <a:highlight>
                  <a:srgbClr val="FFFF00"/>
                </a:highlight>
              </a:rPr>
              <a:t>&gt;(c =&gt;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c.UseSqlServer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Configuration.GetConnectionString</a:t>
            </a:r>
            <a:r>
              <a:rPr lang="en-GB" sz="100" dirty="0">
                <a:highlight>
                  <a:srgbClr val="FFFF00"/>
                </a:highlight>
              </a:rPr>
              <a:t>("</a:t>
            </a:r>
            <a:r>
              <a:rPr lang="en-GB" sz="100" dirty="0" err="1">
                <a:highlight>
                  <a:srgbClr val="FFFF00"/>
                </a:highlight>
              </a:rPr>
              <a:t>CatalogConnection</a:t>
            </a:r>
            <a:r>
              <a:rPr lang="en-GB" sz="100" dirty="0">
                <a:highlight>
                  <a:srgbClr val="FFFF00"/>
                </a:highlight>
              </a:rPr>
              <a:t>")));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Add Identity </a:t>
            </a:r>
            <a:r>
              <a:rPr lang="en-GB" sz="100" dirty="0" err="1">
                <a:highlight>
                  <a:srgbClr val="FFFF00"/>
                </a:highlight>
              </a:rPr>
              <a:t>DbContext</a:t>
            </a:r>
            <a:endParaRPr lang="en-GB" sz="100" dirty="0">
              <a:highlight>
                <a:srgbClr val="FFFF00"/>
              </a:highlight>
            </a:endParaRPr>
          </a:p>
          <a:p>
            <a:r>
              <a:rPr lang="en-GB" sz="100" dirty="0" err="1">
                <a:highlight>
                  <a:srgbClr val="FFFF00"/>
                </a:highlight>
              </a:rPr>
              <a:t>services.AddDbContext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AppIdentityDbContext</a:t>
            </a:r>
            <a:r>
              <a:rPr lang="en-GB" sz="100" dirty="0">
                <a:highlight>
                  <a:srgbClr val="FFFF00"/>
                </a:highlight>
              </a:rPr>
              <a:t>&gt;(options =&gt;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options.UseSqlServer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Configuration.GetConnectionString</a:t>
            </a:r>
            <a:r>
              <a:rPr lang="en-GB" sz="100" dirty="0">
                <a:highlight>
                  <a:srgbClr val="FFFF00"/>
                </a:highlight>
              </a:rPr>
              <a:t>("</a:t>
            </a:r>
            <a:r>
              <a:rPr lang="en-GB" sz="100" dirty="0" err="1">
                <a:highlight>
                  <a:srgbClr val="FFFF00"/>
                </a:highlight>
              </a:rPr>
              <a:t>IdentityConnection</a:t>
            </a:r>
            <a:r>
              <a:rPr lang="en-GB" sz="100" dirty="0">
                <a:highlight>
                  <a:srgbClr val="FFFF00"/>
                </a:highlight>
              </a:rPr>
              <a:t>")));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ConfigureServices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br>
              <a:rPr lang="en-GB" sz="100" dirty="0">
                <a:highlight>
                  <a:srgbClr val="FFFF00"/>
                </a:highlight>
              </a:rPr>
            </a:br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This method gets called by the runtime. Use this method to add services to the container.</a:t>
            </a:r>
          </a:p>
          <a:p>
            <a:r>
              <a:rPr lang="en-GB" sz="100" dirty="0">
                <a:highlight>
                  <a:srgbClr val="FFFF00"/>
                </a:highlight>
              </a:rPr>
              <a:t>public void </a:t>
            </a:r>
            <a:r>
              <a:rPr lang="en-GB" sz="100" dirty="0" err="1">
                <a:highlight>
                  <a:srgbClr val="FFFF00"/>
                </a:highlight>
              </a:rPr>
              <a:t>ConfigureServices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ConfigureCookieSettings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CreateIdentityIfNotCreated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IAsyncRepository</a:t>
            </a:r>
            <a:r>
              <a:rPr lang="en-GB" sz="100" dirty="0">
                <a:highlight>
                  <a:srgbClr val="FFFF00"/>
                </a:highlight>
              </a:rPr>
              <a:t>&lt;&gt;), 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EfRepository</a:t>
            </a:r>
            <a:r>
              <a:rPr lang="en-GB" sz="100" dirty="0">
                <a:highlight>
                  <a:srgbClr val="FFFF00"/>
                </a:highlight>
              </a:rPr>
              <a:t>&lt;&gt;));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ICatalogViewModelService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CachedCatalogViewModelService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IBasketService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BasketService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IBasketViewModelService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BasketViewModelService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IOrderService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OrderService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IOrderRepository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OrderRepository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CatalogViewModelService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services.Configure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CatalogSettings</a:t>
            </a:r>
            <a:r>
              <a:rPr lang="en-GB" sz="100" dirty="0">
                <a:highlight>
                  <a:srgbClr val="FFFF00"/>
                </a:highlight>
              </a:rPr>
              <a:t>&gt;(Configuration);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services.AddSingleton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IUriComposer</a:t>
            </a:r>
            <a:r>
              <a:rPr lang="en-GB" sz="100" dirty="0">
                <a:highlight>
                  <a:srgbClr val="FFFF00"/>
                </a:highlight>
              </a:rPr>
              <a:t>&gt;(new </a:t>
            </a:r>
            <a:r>
              <a:rPr lang="en-GB" sz="100" dirty="0" err="1">
                <a:highlight>
                  <a:srgbClr val="FFFF00"/>
                </a:highlight>
              </a:rPr>
              <a:t>UriComposer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Configuration.Get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CatalogSettings</a:t>
            </a:r>
            <a:r>
              <a:rPr lang="en-GB" sz="100" dirty="0">
                <a:highlight>
                  <a:srgbClr val="FFFF00"/>
                </a:highlight>
              </a:rPr>
              <a:t>&gt;()));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IAppLogger</a:t>
            </a:r>
            <a:r>
              <a:rPr lang="en-GB" sz="100" dirty="0">
                <a:highlight>
                  <a:srgbClr val="FFFF00"/>
                </a:highlight>
              </a:rPr>
              <a:t>&lt;&gt;), 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LoggerAdapter</a:t>
            </a:r>
            <a:r>
              <a:rPr lang="en-GB" sz="100" dirty="0">
                <a:highlight>
                  <a:srgbClr val="FFFF00"/>
                </a:highlight>
              </a:rPr>
              <a:t>&lt;&gt;));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services.AddTransient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IEmailSender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EmailSender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Add memory cache services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services.AddMemoryCache</a:t>
            </a:r>
            <a:r>
              <a:rPr lang="en-GB" sz="100" dirty="0">
                <a:highlight>
                  <a:srgbClr val="FFFF00"/>
                </a:highlight>
              </a:rPr>
              <a:t>();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services.AddRouting</a:t>
            </a:r>
            <a:r>
              <a:rPr lang="en-GB" sz="100" dirty="0">
                <a:highlight>
                  <a:srgbClr val="FFFF00"/>
                </a:highlight>
              </a:rPr>
              <a:t>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Replace the type and the name used to refer to it with your own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</a:t>
            </a:r>
            <a:r>
              <a:rPr lang="en-GB" sz="100" dirty="0" err="1">
                <a:highlight>
                  <a:srgbClr val="FFFF00"/>
                </a:highlight>
              </a:rPr>
              <a:t>IOutboundParameterTransformer</a:t>
            </a:r>
            <a:r>
              <a:rPr lang="en-GB" sz="100" dirty="0">
                <a:highlight>
                  <a:srgbClr val="FFFF00"/>
                </a:highlight>
              </a:rPr>
              <a:t> implementation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options.ConstraintMap</a:t>
            </a:r>
            <a:r>
              <a:rPr lang="en-GB" sz="100" dirty="0">
                <a:highlight>
                  <a:srgbClr val="FFFF00"/>
                </a:highlight>
              </a:rPr>
              <a:t>["</a:t>
            </a:r>
            <a:r>
              <a:rPr lang="en-GB" sz="100" dirty="0" err="1">
                <a:highlight>
                  <a:srgbClr val="FFFF00"/>
                </a:highlight>
              </a:rPr>
              <a:t>slugify</a:t>
            </a:r>
            <a:r>
              <a:rPr lang="en-GB" sz="100" dirty="0">
                <a:highlight>
                  <a:srgbClr val="FFFF00"/>
                </a:highlight>
              </a:rPr>
              <a:t>"] = 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SlugifyParameterTransformer</a:t>
            </a:r>
            <a:r>
              <a:rPr lang="en-GB" sz="100" dirty="0">
                <a:highlight>
                  <a:srgbClr val="FFFF00"/>
                </a:highlight>
              </a:rPr>
              <a:t>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services.AddMvc</a:t>
            </a:r>
            <a:r>
              <a:rPr lang="en-GB" sz="100" dirty="0">
                <a:highlight>
                  <a:srgbClr val="FFFF00"/>
                </a:highlight>
              </a:rPr>
              <a:t>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options.Conventions.Add</a:t>
            </a:r>
            <a:r>
              <a:rPr lang="en-GB" sz="100" dirty="0">
                <a:highlight>
                  <a:srgbClr val="FFFF00"/>
                </a:highlight>
              </a:rPr>
              <a:t>(new </a:t>
            </a:r>
            <a:r>
              <a:rPr lang="en-GB" sz="100" dirty="0" err="1">
                <a:highlight>
                  <a:srgbClr val="FFFF00"/>
                </a:highlight>
              </a:rPr>
              <a:t>RouteTokenTransformerConvention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</a:p>
          <a:p>
            <a:r>
              <a:rPr lang="en-GB" sz="100" dirty="0">
                <a:highlight>
                  <a:srgbClr val="FFFF00"/>
                </a:highlight>
              </a:rPr>
              <a:t>new </a:t>
            </a:r>
            <a:r>
              <a:rPr lang="en-GB" sz="100" dirty="0" err="1">
                <a:highlight>
                  <a:srgbClr val="FFFF00"/>
                </a:highlight>
              </a:rPr>
              <a:t>SlugifyParameterTransformer</a:t>
            </a:r>
            <a:r>
              <a:rPr lang="en-GB" sz="100" dirty="0">
                <a:highlight>
                  <a:srgbClr val="FFFF00"/>
                </a:highlight>
              </a:rPr>
              <a:t>()));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r>
              <a:rPr lang="en-GB" sz="100" dirty="0">
                <a:highlight>
                  <a:srgbClr val="FFFF00"/>
                </a:highlight>
              </a:rPr>
              <a:t>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AddRazorPagesOptions</a:t>
            </a:r>
            <a:r>
              <a:rPr lang="en-GB" sz="100" dirty="0">
                <a:highlight>
                  <a:srgbClr val="FFFF00"/>
                </a:highlight>
              </a:rPr>
              <a:t>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options.Conventions.AuthorizePage</a:t>
            </a:r>
            <a:r>
              <a:rPr lang="en-GB" sz="100" dirty="0">
                <a:highlight>
                  <a:srgbClr val="FFFF00"/>
                </a:highlight>
              </a:rPr>
              <a:t>("/Basket/Checkout");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options.AllowAreas</a:t>
            </a:r>
            <a:r>
              <a:rPr lang="en-GB" sz="100" dirty="0">
                <a:highlight>
                  <a:srgbClr val="FFFF00"/>
                </a:highlight>
              </a:rPr>
              <a:t> = true;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SetCompatibilityVersion</a:t>
            </a:r>
            <a:r>
              <a:rPr lang="en-GB" sz="100" dirty="0">
                <a:highlight>
                  <a:srgbClr val="FFFF00"/>
                </a:highlight>
              </a:rPr>
              <a:t>(CompatibilityVersion.Version_2_2);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services.AddHttpContextAccessor</a:t>
            </a:r>
            <a:r>
              <a:rPr lang="en-GB" sz="100" dirty="0">
                <a:highlight>
                  <a:srgbClr val="FFFF00"/>
                </a:highlight>
              </a:rPr>
              <a:t>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services.AddSwaggerGen</a:t>
            </a:r>
            <a:r>
              <a:rPr lang="en-GB" sz="100" dirty="0">
                <a:highlight>
                  <a:srgbClr val="FFFF00"/>
                </a:highlight>
              </a:rPr>
              <a:t>(c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c.SwaggerDoc</a:t>
            </a:r>
            <a:r>
              <a:rPr lang="en-GB" sz="100" dirty="0">
                <a:highlight>
                  <a:srgbClr val="FFFF00"/>
                </a:highlight>
              </a:rPr>
              <a:t>("v1", new Info { Title = "My API", Version = "v1" });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services.AddHealthChecks</a:t>
            </a:r>
            <a:r>
              <a:rPr lang="en-GB" sz="100" dirty="0">
                <a:highlight>
                  <a:srgbClr val="FFFF00"/>
                </a:highlight>
              </a:rPr>
              <a:t>()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AddCheck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HomePageHealthCheck</a:t>
            </a:r>
            <a:r>
              <a:rPr lang="en-GB" sz="100" dirty="0">
                <a:highlight>
                  <a:srgbClr val="FFFF00"/>
                </a:highlight>
              </a:rPr>
              <a:t>&gt;("</a:t>
            </a:r>
            <a:r>
              <a:rPr lang="en-GB" sz="100" dirty="0" err="1">
                <a:highlight>
                  <a:srgbClr val="FFFF00"/>
                </a:highlight>
              </a:rPr>
              <a:t>home_page_health_check</a:t>
            </a:r>
            <a:r>
              <a:rPr lang="en-GB" sz="100" dirty="0">
                <a:highlight>
                  <a:srgbClr val="FFFF00"/>
                </a:highlight>
              </a:rPr>
              <a:t>")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AddCheck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ApiHealthCheck</a:t>
            </a:r>
            <a:r>
              <a:rPr lang="en-GB" sz="100" dirty="0">
                <a:highlight>
                  <a:srgbClr val="FFFF00"/>
                </a:highlight>
              </a:rPr>
              <a:t>&gt;("</a:t>
            </a:r>
            <a:r>
              <a:rPr lang="en-GB" sz="100" dirty="0" err="1">
                <a:highlight>
                  <a:srgbClr val="FFFF00"/>
                </a:highlight>
              </a:rPr>
              <a:t>api_health_check</a:t>
            </a:r>
            <a:r>
              <a:rPr lang="en-GB" sz="100" dirty="0">
                <a:highlight>
                  <a:srgbClr val="FFFF00"/>
                </a:highlight>
              </a:rPr>
              <a:t>");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services.Configure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ServiceConfig</a:t>
            </a:r>
            <a:r>
              <a:rPr lang="en-GB" sz="100" dirty="0">
                <a:highlight>
                  <a:srgbClr val="FFFF00"/>
                </a:highlight>
              </a:rPr>
              <a:t>&gt;(config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config.Services</a:t>
            </a:r>
            <a:r>
              <a:rPr lang="en-GB" sz="100" dirty="0">
                <a:highlight>
                  <a:srgbClr val="FFFF00"/>
                </a:highlight>
              </a:rPr>
              <a:t> = new List&lt;</a:t>
            </a:r>
            <a:r>
              <a:rPr lang="en-GB" sz="100" dirty="0" err="1">
                <a:highlight>
                  <a:srgbClr val="FFFF00"/>
                </a:highlight>
              </a:rPr>
              <a:t>ServiceDescriptor</a:t>
            </a:r>
            <a:r>
              <a:rPr lang="en-GB" sz="100" dirty="0">
                <a:highlight>
                  <a:srgbClr val="FFFF00"/>
                </a:highlight>
              </a:rPr>
              <a:t>&gt;(services);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config.Path</a:t>
            </a:r>
            <a:r>
              <a:rPr lang="en-GB" sz="100" dirty="0">
                <a:highlight>
                  <a:srgbClr val="FFFF00"/>
                </a:highlight>
              </a:rPr>
              <a:t> = "/</a:t>
            </a:r>
            <a:r>
              <a:rPr lang="en-GB" sz="100" dirty="0" err="1">
                <a:highlight>
                  <a:srgbClr val="FFFF00"/>
                </a:highlight>
              </a:rPr>
              <a:t>allservices</a:t>
            </a:r>
            <a:r>
              <a:rPr lang="en-GB" sz="100" dirty="0">
                <a:highlight>
                  <a:srgbClr val="FFFF00"/>
                </a:highlight>
              </a:rPr>
              <a:t>";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_services = services; // used to debug registered services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private static void </a:t>
            </a:r>
            <a:r>
              <a:rPr lang="en-GB" sz="100" dirty="0" err="1">
                <a:highlight>
                  <a:srgbClr val="FFFF00"/>
                </a:highlight>
              </a:rPr>
              <a:t>CreateIdentityIfNotCreated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var </a:t>
            </a:r>
            <a:r>
              <a:rPr lang="en-GB" sz="100" dirty="0" err="1">
                <a:highlight>
                  <a:srgbClr val="FFFF00"/>
                </a:highlight>
              </a:rPr>
              <a:t>sp</a:t>
            </a:r>
            <a:r>
              <a:rPr lang="en-GB" sz="100" dirty="0">
                <a:highlight>
                  <a:srgbClr val="FFFF00"/>
                </a:highlight>
              </a:rPr>
              <a:t> = </a:t>
            </a:r>
            <a:r>
              <a:rPr lang="en-GB" sz="100" dirty="0" err="1">
                <a:highlight>
                  <a:srgbClr val="FFFF00"/>
                </a:highlight>
              </a:rPr>
              <a:t>services.BuildServiceProvider</a:t>
            </a:r>
            <a:r>
              <a:rPr lang="en-GB" sz="100" dirty="0">
                <a:highlight>
                  <a:srgbClr val="FFFF00"/>
                </a:highlight>
              </a:rPr>
              <a:t>();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using (var scope = </a:t>
            </a:r>
            <a:r>
              <a:rPr lang="en-GB" sz="100" dirty="0" err="1">
                <a:highlight>
                  <a:srgbClr val="FFFF00"/>
                </a:highlight>
              </a:rPr>
              <a:t>sp.CreateScope</a:t>
            </a:r>
            <a:r>
              <a:rPr lang="en-GB" sz="100" dirty="0">
                <a:highlight>
                  <a:srgbClr val="FFFF00"/>
                </a:highlight>
              </a:rPr>
              <a:t>())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var </a:t>
            </a:r>
            <a:r>
              <a:rPr lang="en-GB" sz="100" dirty="0" err="1">
                <a:highlight>
                  <a:srgbClr val="FFFF00"/>
                </a:highlight>
              </a:rPr>
              <a:t>existingUserManager</a:t>
            </a:r>
            <a:r>
              <a:rPr lang="en-GB" sz="100" dirty="0">
                <a:highlight>
                  <a:srgbClr val="FFFF00"/>
                </a:highlight>
              </a:rPr>
              <a:t> = </a:t>
            </a:r>
            <a:r>
              <a:rPr lang="en-GB" sz="100" dirty="0" err="1">
                <a:highlight>
                  <a:srgbClr val="FFFF00"/>
                </a:highlight>
              </a:rPr>
              <a:t>scope.ServiceProvider</a:t>
            </a:r>
            <a:endParaRPr lang="en-GB" sz="100" dirty="0">
              <a:highlight>
                <a:srgbClr val="FFFF00"/>
              </a:highlight>
            </a:endParaRP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GetService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UserManager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ApplicationUser</a:t>
            </a:r>
            <a:r>
              <a:rPr lang="en-GB" sz="100" dirty="0">
                <a:highlight>
                  <a:srgbClr val="FFFF00"/>
                </a:highlight>
              </a:rPr>
              <a:t>&gt;&gt;();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if(</a:t>
            </a:r>
            <a:r>
              <a:rPr lang="en-GB" sz="100" dirty="0" err="1">
                <a:highlight>
                  <a:srgbClr val="FFFF00"/>
                </a:highlight>
              </a:rPr>
              <a:t>existingUserManager</a:t>
            </a:r>
            <a:r>
              <a:rPr lang="en-GB" sz="100" dirty="0">
                <a:highlight>
                  <a:srgbClr val="FFFF00"/>
                </a:highlight>
              </a:rPr>
              <a:t> == null)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services.AddIdentity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ApplicationUser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IdentityRole</a:t>
            </a:r>
            <a:r>
              <a:rPr lang="en-GB" sz="100" dirty="0">
                <a:highlight>
                  <a:srgbClr val="FFFF00"/>
                </a:highlight>
              </a:rPr>
              <a:t>&gt;()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AddDefaultUI</a:t>
            </a:r>
            <a:r>
              <a:rPr lang="en-GB" sz="100" dirty="0">
                <a:highlight>
                  <a:srgbClr val="FFFF00"/>
                </a:highlight>
              </a:rPr>
              <a:t>(UIFramework.Bootstrap4)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AddEntityFrameworkStores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AppIdentityDbContext</a:t>
            </a:r>
            <a:r>
              <a:rPr lang="en-GB" sz="100" dirty="0">
                <a:highlight>
                  <a:srgbClr val="FFFF00"/>
                </a:highlight>
              </a:rPr>
              <a:t>&gt;()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AddDefaultTokenProviders</a:t>
            </a:r>
            <a:r>
              <a:rPr lang="en-GB" sz="100" dirty="0">
                <a:highlight>
                  <a:srgbClr val="FFFF00"/>
                </a:highlight>
              </a:rPr>
              <a:t>();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private static void </a:t>
            </a:r>
            <a:r>
              <a:rPr lang="en-GB" sz="100" dirty="0" err="1">
                <a:highlight>
                  <a:srgbClr val="FFFF00"/>
                </a:highlight>
              </a:rPr>
              <a:t>ConfigureCookieSettings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services.Configure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CookiePolicyOptions</a:t>
            </a:r>
            <a:r>
              <a:rPr lang="en-GB" sz="100" dirty="0">
                <a:highlight>
                  <a:srgbClr val="FFFF00"/>
                </a:highlight>
              </a:rPr>
              <a:t>&gt;(options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This lambda determines whether user consent for non-essential cookies is needed for a given request.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options.CheckConsentNeeded</a:t>
            </a:r>
            <a:r>
              <a:rPr lang="en-GB" sz="100" dirty="0">
                <a:highlight>
                  <a:srgbClr val="FFFF00"/>
                </a:highlight>
              </a:rPr>
              <a:t> = context =&gt; true;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options.MinimumSameSitePolicy</a:t>
            </a:r>
            <a:r>
              <a:rPr lang="en-GB" sz="100" dirty="0">
                <a:highlight>
                  <a:srgbClr val="FFFF00"/>
                </a:highlight>
              </a:rPr>
              <a:t> = </a:t>
            </a:r>
            <a:r>
              <a:rPr lang="en-GB" sz="100" dirty="0" err="1">
                <a:highlight>
                  <a:srgbClr val="FFFF00"/>
                </a:highlight>
              </a:rPr>
              <a:t>SameSiteMode.None</a:t>
            </a:r>
            <a:r>
              <a:rPr lang="en-GB" sz="100" dirty="0">
                <a:highlight>
                  <a:srgbClr val="FFFF00"/>
                </a:highlight>
              </a:rPr>
              <a:t>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services.ConfigureApplicationCookie</a:t>
            </a:r>
            <a:r>
              <a:rPr lang="en-GB" sz="100" dirty="0">
                <a:highlight>
                  <a:srgbClr val="FFFF00"/>
                </a:highlight>
              </a:rPr>
              <a:t>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options.Cookie.HttpOnly</a:t>
            </a:r>
            <a:r>
              <a:rPr lang="en-GB" sz="100" dirty="0">
                <a:highlight>
                  <a:srgbClr val="FFFF00"/>
                </a:highlight>
              </a:rPr>
              <a:t> = true;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options.ExpireTimeSpan</a:t>
            </a:r>
            <a:r>
              <a:rPr lang="en-GB" sz="100" dirty="0">
                <a:highlight>
                  <a:srgbClr val="FFFF00"/>
                </a:highlight>
              </a:rPr>
              <a:t> = </a:t>
            </a:r>
            <a:r>
              <a:rPr lang="en-GB" sz="100" dirty="0" err="1">
                <a:highlight>
                  <a:srgbClr val="FFFF00"/>
                </a:highlight>
              </a:rPr>
              <a:t>TimeSpan.FromHours</a:t>
            </a:r>
            <a:r>
              <a:rPr lang="en-GB" sz="100" dirty="0">
                <a:highlight>
                  <a:srgbClr val="FFFF00"/>
                </a:highlight>
              </a:rPr>
              <a:t>(1);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options.LoginPath</a:t>
            </a:r>
            <a:r>
              <a:rPr lang="en-GB" sz="100" dirty="0">
                <a:highlight>
                  <a:srgbClr val="FFFF00"/>
                </a:highlight>
              </a:rPr>
              <a:t> = "/Account/Login";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options.LogoutPath</a:t>
            </a:r>
            <a:r>
              <a:rPr lang="en-GB" sz="100" dirty="0">
                <a:highlight>
                  <a:srgbClr val="FFFF00"/>
                </a:highlight>
              </a:rPr>
              <a:t> = "/Account/Logout";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options.Cookie</a:t>
            </a:r>
            <a:r>
              <a:rPr lang="en-GB" sz="100" dirty="0">
                <a:highlight>
                  <a:srgbClr val="FFFF00"/>
                </a:highlight>
              </a:rPr>
              <a:t> = new </a:t>
            </a:r>
            <a:r>
              <a:rPr lang="en-GB" sz="100" dirty="0" err="1">
                <a:highlight>
                  <a:srgbClr val="FFFF00"/>
                </a:highlight>
              </a:rPr>
              <a:t>CookieBuilder</a:t>
            </a:r>
            <a:endParaRPr lang="en-GB" sz="100" dirty="0">
              <a:highlight>
                <a:srgbClr val="FFFF00"/>
              </a:highlight>
            </a:endParaRP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IsEssential</a:t>
            </a:r>
            <a:r>
              <a:rPr lang="en-GB" sz="100" dirty="0">
                <a:highlight>
                  <a:srgbClr val="FFFF00"/>
                </a:highlight>
              </a:rPr>
              <a:t> = true // required for auth to work without explicit user consent; adjust to suit your privacy policy</a:t>
            </a:r>
          </a:p>
          <a:p>
            <a:r>
              <a:rPr lang="en-GB" sz="100" dirty="0">
                <a:highlight>
                  <a:srgbClr val="FFFF00"/>
                </a:highlight>
              </a:rPr>
              <a:t>};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/>
            </a:br>
            <a:r>
              <a:rPr lang="en-GB" sz="100" dirty="0"/>
              <a:t>// This method gets called by the runtime. Use this method to configure the HTTP request pipeline.</a:t>
            </a:r>
          </a:p>
          <a:p>
            <a:r>
              <a:rPr lang="en-GB" sz="100" dirty="0"/>
              <a:t>public void Configure(</a:t>
            </a:r>
            <a:r>
              <a:rPr lang="en-GB" sz="100" dirty="0" err="1"/>
              <a:t>IApplicationBuilder</a:t>
            </a:r>
            <a:r>
              <a:rPr lang="en-GB" sz="100" dirty="0"/>
              <a:t> app, </a:t>
            </a:r>
            <a:r>
              <a:rPr lang="en-GB" sz="100" dirty="0" err="1"/>
              <a:t>IHostingEnvironment</a:t>
            </a:r>
            <a:r>
              <a:rPr lang="en-GB" sz="100" dirty="0"/>
              <a:t> env)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//</a:t>
            </a:r>
            <a:r>
              <a:rPr lang="en-GB" sz="100" dirty="0" err="1"/>
              <a:t>app.UseDeveloperExceptionPage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app.UseHealthChecks</a:t>
            </a:r>
            <a:r>
              <a:rPr lang="en-GB" sz="100" dirty="0"/>
              <a:t>("/health",</a:t>
            </a:r>
          </a:p>
          <a:p>
            <a:r>
              <a:rPr lang="en-GB" sz="100" dirty="0"/>
              <a:t>new </a:t>
            </a:r>
            <a:r>
              <a:rPr lang="en-GB" sz="100" dirty="0" err="1"/>
              <a:t>HealthCheckOptions</a:t>
            </a:r>
            <a:endParaRPr lang="en-GB" sz="100" dirty="0"/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ResponseWriter</a:t>
            </a:r>
            <a:r>
              <a:rPr lang="en-GB" sz="100" dirty="0"/>
              <a:t> = async (context, report) =&gt;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var result = </a:t>
            </a:r>
            <a:r>
              <a:rPr lang="en-GB" sz="100" dirty="0" err="1"/>
              <a:t>JsonConvert.SerializeObject</a:t>
            </a:r>
            <a:r>
              <a:rPr lang="en-GB" sz="100" dirty="0"/>
              <a:t>(</a:t>
            </a:r>
          </a:p>
          <a:p>
            <a:r>
              <a:rPr lang="en-GB" sz="100" dirty="0"/>
              <a:t>new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status = </a:t>
            </a:r>
            <a:r>
              <a:rPr lang="en-GB" sz="100" dirty="0" err="1"/>
              <a:t>report.Status.ToString</a:t>
            </a:r>
            <a:r>
              <a:rPr lang="en-GB" sz="100" dirty="0"/>
              <a:t>(),</a:t>
            </a:r>
          </a:p>
          <a:p>
            <a:r>
              <a:rPr lang="en-GB" sz="100" dirty="0"/>
              <a:t>errors = </a:t>
            </a:r>
            <a:r>
              <a:rPr lang="en-GB" sz="100" dirty="0" err="1"/>
              <a:t>report.Entries.Select</a:t>
            </a:r>
            <a:r>
              <a:rPr lang="en-GB" sz="100" dirty="0"/>
              <a:t>(e =&gt; new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key = </a:t>
            </a:r>
            <a:r>
              <a:rPr lang="en-GB" sz="100" dirty="0" err="1"/>
              <a:t>e.Key</a:t>
            </a:r>
            <a:r>
              <a:rPr lang="en-GB" sz="100" dirty="0"/>
              <a:t>,</a:t>
            </a:r>
          </a:p>
          <a:p>
            <a:r>
              <a:rPr lang="en-GB" sz="100" dirty="0"/>
              <a:t>value = </a:t>
            </a:r>
            <a:r>
              <a:rPr lang="en-GB" sz="100" dirty="0" err="1"/>
              <a:t>Enum.GetName</a:t>
            </a:r>
            <a:r>
              <a:rPr lang="en-GB" sz="100" dirty="0"/>
              <a:t>(</a:t>
            </a:r>
            <a:r>
              <a:rPr lang="en-GB" sz="100" dirty="0" err="1"/>
              <a:t>typeof</a:t>
            </a:r>
            <a:r>
              <a:rPr lang="en-GB" sz="100" dirty="0"/>
              <a:t>(</a:t>
            </a:r>
            <a:r>
              <a:rPr lang="en-GB" sz="100" dirty="0" err="1"/>
              <a:t>HealthStatus</a:t>
            </a:r>
            <a:r>
              <a:rPr lang="en-GB" sz="100" dirty="0"/>
              <a:t>), </a:t>
            </a:r>
            <a:r>
              <a:rPr lang="en-GB" sz="100" dirty="0" err="1"/>
              <a:t>e.Value.Status</a:t>
            </a:r>
            <a:r>
              <a:rPr lang="en-GB" sz="100" dirty="0"/>
              <a:t>)</a:t>
            </a:r>
          </a:p>
          <a:p>
            <a:r>
              <a:rPr lang="en-GB" sz="100" dirty="0"/>
              <a:t>})</a:t>
            </a:r>
          </a:p>
          <a:p>
            <a:r>
              <a:rPr lang="en-GB" sz="100" dirty="0"/>
              <a:t>});</a:t>
            </a:r>
          </a:p>
          <a:p>
            <a:r>
              <a:rPr lang="en-GB" sz="100" dirty="0" err="1"/>
              <a:t>context.Response.ContentType</a:t>
            </a:r>
            <a:r>
              <a:rPr lang="en-GB" sz="100" dirty="0"/>
              <a:t> = </a:t>
            </a:r>
            <a:r>
              <a:rPr lang="en-GB" sz="100" dirty="0" err="1"/>
              <a:t>MediaTypeNames.Application.Json</a:t>
            </a:r>
            <a:r>
              <a:rPr lang="en-GB" sz="100" dirty="0"/>
              <a:t>;</a:t>
            </a:r>
          </a:p>
          <a:p>
            <a:r>
              <a:rPr lang="en-GB" sz="100" dirty="0"/>
              <a:t>await </a:t>
            </a:r>
            <a:r>
              <a:rPr lang="en-GB" sz="100" dirty="0" err="1"/>
              <a:t>context.Response.WriteAsync</a:t>
            </a:r>
            <a:r>
              <a:rPr lang="en-GB" sz="100" dirty="0"/>
              <a:t>(result);</a:t>
            </a:r>
          </a:p>
          <a:p>
            <a:r>
              <a:rPr lang="en-GB" sz="100" dirty="0"/>
              <a:t>}</a:t>
            </a:r>
          </a:p>
          <a:p>
            <a:r>
              <a:rPr lang="en-GB" sz="100" dirty="0"/>
              <a:t>});</a:t>
            </a:r>
          </a:p>
          <a:p>
            <a:r>
              <a:rPr lang="en-GB" sz="100" dirty="0"/>
              <a:t>if (</a:t>
            </a:r>
            <a:r>
              <a:rPr lang="en-GB" sz="100" dirty="0" err="1"/>
              <a:t>env.IsDevelopment</a:t>
            </a:r>
            <a:r>
              <a:rPr lang="en-GB" sz="100" dirty="0"/>
              <a:t>())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app.UseDeveloperExceptionPage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app.UseShowAllServicesMiddleware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app.UseDatabaseErrorPage</a:t>
            </a:r>
            <a:r>
              <a:rPr lang="en-GB" sz="100" dirty="0"/>
              <a:t>();</a:t>
            </a:r>
          </a:p>
          <a:p>
            <a:r>
              <a:rPr lang="en-GB" sz="100" dirty="0"/>
              <a:t>}</a:t>
            </a:r>
          </a:p>
          <a:p>
            <a:r>
              <a:rPr lang="en-GB" sz="100" dirty="0"/>
              <a:t>else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app.UseExceptionHandler</a:t>
            </a:r>
            <a:r>
              <a:rPr lang="en-GB" sz="100" dirty="0"/>
              <a:t>("/Error");</a:t>
            </a:r>
          </a:p>
          <a:p>
            <a:r>
              <a:rPr lang="en-GB" sz="100" dirty="0"/>
              <a:t>// The default HSTS value is 30 days. You may want to change this for production scenarios, see https://</a:t>
            </a:r>
            <a:r>
              <a:rPr lang="en-GB" sz="100" dirty="0" err="1"/>
              <a:t>aka.ms</a:t>
            </a:r>
            <a:r>
              <a:rPr lang="en-GB" sz="100" dirty="0"/>
              <a:t>/</a:t>
            </a:r>
            <a:r>
              <a:rPr lang="en-GB" sz="100" dirty="0" err="1"/>
              <a:t>aspnetcore-hsts</a:t>
            </a:r>
            <a:r>
              <a:rPr lang="en-GB" sz="100" dirty="0"/>
              <a:t>.</a:t>
            </a:r>
          </a:p>
          <a:p>
            <a:r>
              <a:rPr lang="en-GB" sz="100" dirty="0" err="1"/>
              <a:t>app.UseHsts</a:t>
            </a:r>
            <a:r>
              <a:rPr lang="en-GB" sz="100" dirty="0"/>
              <a:t>();</a:t>
            </a:r>
          </a:p>
          <a:p>
            <a:r>
              <a:rPr lang="en-GB" sz="100" dirty="0"/>
              <a:t>}</a:t>
            </a:r>
          </a:p>
          <a:p>
            <a:br>
              <a:rPr lang="en-GB" sz="100" dirty="0"/>
            </a:br>
            <a:r>
              <a:rPr lang="en-GB" sz="100" dirty="0" err="1"/>
              <a:t>app.UseHttpsRedirection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app.UseStaticFiles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app.UseCookiePolicy</a:t>
            </a:r>
            <a:r>
              <a:rPr lang="en-GB" sz="100" dirty="0"/>
              <a:t>();</a:t>
            </a:r>
          </a:p>
          <a:p>
            <a:br>
              <a:rPr lang="en-GB" sz="100" dirty="0"/>
            </a:br>
            <a:r>
              <a:rPr lang="en-GB" sz="100" dirty="0" err="1"/>
              <a:t>app.UseAuthentication</a:t>
            </a:r>
            <a:r>
              <a:rPr lang="en-GB" sz="100" dirty="0"/>
              <a:t>();</a:t>
            </a:r>
          </a:p>
          <a:p>
            <a:br>
              <a:rPr lang="en-GB" sz="100" dirty="0"/>
            </a:br>
            <a:r>
              <a:rPr lang="en-GB" sz="100" dirty="0"/>
              <a:t>// Enable middleware to serve generated Swagger as a JSON endpoint.</a:t>
            </a:r>
          </a:p>
          <a:p>
            <a:r>
              <a:rPr lang="en-GB" sz="100" dirty="0" err="1"/>
              <a:t>app.UseSwagger</a:t>
            </a:r>
            <a:r>
              <a:rPr lang="en-GB" sz="100" dirty="0"/>
              <a:t>();</a:t>
            </a:r>
          </a:p>
          <a:p>
            <a:br>
              <a:rPr lang="en-GB" sz="100" dirty="0"/>
            </a:br>
            <a:r>
              <a:rPr lang="en-GB" sz="100" dirty="0"/>
              <a:t>// Enable middleware to serve swagger-</a:t>
            </a:r>
            <a:r>
              <a:rPr lang="en-GB" sz="100" dirty="0" err="1"/>
              <a:t>ui</a:t>
            </a:r>
            <a:r>
              <a:rPr lang="en-GB" sz="100" dirty="0"/>
              <a:t> (HTML, JS, CSS, etc.), </a:t>
            </a:r>
          </a:p>
          <a:p>
            <a:r>
              <a:rPr lang="en-GB" sz="100" dirty="0"/>
              <a:t>// specifying the Swagger JSON endpoint.</a:t>
            </a:r>
          </a:p>
          <a:p>
            <a:r>
              <a:rPr lang="en-GB" sz="100" dirty="0" err="1"/>
              <a:t>app.UseSwaggerUI</a:t>
            </a:r>
            <a:r>
              <a:rPr lang="en-GB" sz="100" dirty="0"/>
              <a:t>(c =&gt;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c.SwaggerEndpoint</a:t>
            </a:r>
            <a:r>
              <a:rPr lang="en-GB" sz="100" dirty="0"/>
              <a:t>("/swagger/v1/</a:t>
            </a:r>
            <a:r>
              <a:rPr lang="en-GB" sz="100" dirty="0" err="1"/>
              <a:t>swagger.json</a:t>
            </a:r>
            <a:r>
              <a:rPr lang="en-GB" sz="100" dirty="0"/>
              <a:t>", "My API V1");</a:t>
            </a:r>
          </a:p>
          <a:p>
            <a:r>
              <a:rPr lang="en-GB" sz="100" dirty="0"/>
              <a:t>});</a:t>
            </a:r>
          </a:p>
          <a:p>
            <a:br>
              <a:rPr lang="en-GB" sz="100" dirty="0"/>
            </a:br>
            <a:r>
              <a:rPr lang="en-GB" sz="100" dirty="0" err="1"/>
              <a:t>app.UseMvc</a:t>
            </a:r>
            <a:r>
              <a:rPr lang="en-GB" sz="100" dirty="0"/>
              <a:t>(routes =&gt;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routes.MapRoute</a:t>
            </a:r>
            <a:r>
              <a:rPr lang="en-GB" sz="100" dirty="0"/>
              <a:t>(</a:t>
            </a:r>
          </a:p>
          <a:p>
            <a:r>
              <a:rPr lang="en-GB" sz="100" dirty="0"/>
              <a:t>name: "default",</a:t>
            </a:r>
          </a:p>
          <a:p>
            <a:r>
              <a:rPr lang="en-GB" sz="100" dirty="0"/>
              <a:t>template: "{</a:t>
            </a:r>
            <a:r>
              <a:rPr lang="en-GB" sz="100" dirty="0" err="1"/>
              <a:t>controller:slugify</a:t>
            </a:r>
            <a:r>
              <a:rPr lang="en-GB" sz="100" dirty="0"/>
              <a:t>=Home}/{</a:t>
            </a:r>
            <a:r>
              <a:rPr lang="en-GB" sz="100" dirty="0" err="1"/>
              <a:t>action:slugify</a:t>
            </a:r>
            <a:r>
              <a:rPr lang="en-GB" sz="100" dirty="0"/>
              <a:t>=Index}/{id?}");</a:t>
            </a:r>
          </a:p>
          <a:p>
            <a:r>
              <a:rPr lang="en-GB" sz="100" dirty="0"/>
              <a:t>});</a:t>
            </a:r>
          </a:p>
          <a:p>
            <a:r>
              <a:rPr lang="en-GB" sz="100" dirty="0"/>
              <a:t>}</a:t>
            </a:r>
          </a:p>
          <a:p>
            <a:r>
              <a:rPr lang="en-GB" sz="100" dirty="0"/>
              <a:t>}</a:t>
            </a:r>
          </a:p>
          <a:p>
            <a:r>
              <a:rPr lang="en-GB" sz="100" dirty="0"/>
              <a:t>}</a:t>
            </a:r>
          </a:p>
          <a:p>
            <a:br>
              <a:rPr lang="en-GB" sz="100" dirty="0"/>
            </a:br>
            <a:endParaRPr lang="en-GB" sz="100" dirty="0"/>
          </a:p>
          <a:p>
            <a:endParaRPr lang="en-US" sz="100" b="0" i="0" dirty="0">
              <a:latin typeface="Source Sans Pro"/>
              <a:cs typeface="Source Sans Pro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B54690-6FA5-AC48-ADBC-461AF29F197C}"/>
              </a:ext>
            </a:extLst>
          </p:cNvPr>
          <p:cNvSpPr txBox="1">
            <a:spLocks/>
          </p:cNvSpPr>
          <p:nvPr/>
        </p:nvSpPr>
        <p:spPr>
          <a:xfrm>
            <a:off x="395288" y="1371600"/>
            <a:ext cx="5508859" cy="285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eShopOnWeb</a:t>
            </a:r>
            <a:endParaRPr lang="en-US" sz="2000" dirty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hlinkClick r:id="rId2"/>
              </a:rPr>
              <a:t>https://github.com/dotnet-architecture/eShopOnWeb</a:t>
            </a:r>
            <a:br>
              <a:rPr lang="en-GB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‘</a:t>
            </a:r>
            <a:r>
              <a:rPr lang="en-US" sz="2000" dirty="0" err="1">
                <a:solidFill>
                  <a:srgbClr val="0070C0"/>
                </a:solidFill>
              </a:rPr>
              <a:t>ConfigureServices</a:t>
            </a:r>
            <a:r>
              <a:rPr lang="en-US" sz="2000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’ in </a:t>
            </a:r>
            <a:r>
              <a:rPr lang="en-US" sz="2000" b="1" dirty="0" err="1"/>
              <a:t>Startup.cs</a:t>
            </a:r>
            <a:endParaRPr lang="en-US" sz="2000" b="1" dirty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140 LoC / 183 total LoC 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76% of Startup Code 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92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Approaches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5288" y="1371600"/>
            <a:ext cx="8353176" cy="2856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#1 - Refactor into (</a:t>
            </a:r>
            <a:r>
              <a:rPr lang="en-US" sz="2000" i="1" dirty="0"/>
              <a:t>internal</a:t>
            </a:r>
            <a:r>
              <a:rPr lang="en-US" sz="2000" dirty="0"/>
              <a:t>)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#2 - Refactor into (</a:t>
            </a:r>
            <a:r>
              <a:rPr lang="en-US" sz="2000" i="1" dirty="0"/>
              <a:t>external</a:t>
            </a:r>
            <a:r>
              <a:rPr lang="en-US" sz="2000" dirty="0"/>
              <a:t>) ‘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AddServices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’ extension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#3 - Use Bootstrapper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515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AEDD4E-B779-4A47-88CC-3FABFE2B4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Show The Code!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ACD2C1-ABC5-204B-B70F-30D04193A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Refactor into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FF8BE-6839-C74C-975A-2906E3DA3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DD9C57-7DB0-F341-8AD8-E22FB069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3" y="1167594"/>
            <a:ext cx="6481186" cy="3285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77A57-CA50-8F44-A90E-AA4CCA24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#1 – Refactor into Methods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B54690-6FA5-AC48-ADBC-461AF29F197C}"/>
              </a:ext>
            </a:extLst>
          </p:cNvPr>
          <p:cNvSpPr txBox="1">
            <a:spLocks/>
          </p:cNvSpPr>
          <p:nvPr/>
        </p:nvSpPr>
        <p:spPr>
          <a:xfrm>
            <a:off x="395288" y="1371600"/>
            <a:ext cx="5508859" cy="285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AA5F08-746B-F540-9B6B-9BDC598A09C8}"/>
              </a:ext>
            </a:extLst>
          </p:cNvPr>
          <p:cNvSpPr/>
          <p:nvPr/>
        </p:nvSpPr>
        <p:spPr>
          <a:xfrm>
            <a:off x="450805" y="1167594"/>
            <a:ext cx="3259226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BCDA3-EB52-9049-8CF8-7BE776FD82F0}"/>
              </a:ext>
            </a:extLst>
          </p:cNvPr>
          <p:cNvSpPr txBox="1"/>
          <p:nvPr/>
        </p:nvSpPr>
        <p:spPr>
          <a:xfrm>
            <a:off x="3751360" y="2262354"/>
            <a:ext cx="4402156" cy="1340161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30000"/>
                  <a:satMod val="115000"/>
                  <a:alpha val="75000"/>
                </a:srgbClr>
              </a:gs>
              <a:gs pos="5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US" sz="2000" b="1" dirty="0"/>
              <a:t>`</a:t>
            </a:r>
            <a:r>
              <a:rPr lang="en-US" sz="2000" b="1" dirty="0" err="1">
                <a:solidFill>
                  <a:srgbClr val="0070C0"/>
                </a:solidFill>
              </a:rPr>
              <a:t>ConfigureServices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b="1" dirty="0"/>
              <a:t>`</a:t>
            </a:r>
          </a:p>
          <a:p>
            <a:r>
              <a:rPr lang="en-US" sz="2000" b="1" dirty="0"/>
              <a:t> (actually the `</a:t>
            </a:r>
            <a:r>
              <a:rPr lang="en-US" sz="2000" b="1" dirty="0">
                <a:solidFill>
                  <a:srgbClr val="0070C0"/>
                </a:solidFill>
              </a:rPr>
              <a:t>Startup</a:t>
            </a:r>
            <a:r>
              <a:rPr lang="en-US" sz="2000" b="1" dirty="0"/>
              <a:t>` class)</a:t>
            </a:r>
          </a:p>
          <a:p>
            <a:r>
              <a:rPr lang="en-US" sz="2000" b="1" dirty="0"/>
              <a:t> - Still a “God Object”</a:t>
            </a:r>
          </a:p>
          <a:p>
            <a:endParaRPr lang="en-US" sz="2000" b="1" dirty="0">
              <a:latin typeface="Source Sans Pro"/>
              <a:cs typeface="Source Sans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6358E-E361-0146-B3A5-FF4DC8C6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54" y="1231828"/>
            <a:ext cx="1287277" cy="180797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0132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4ACD2C1-ABC5-204B-B70F-30D04193A0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288" y="4358958"/>
            <a:ext cx="8569325" cy="369332"/>
          </a:xfrm>
        </p:spPr>
        <p:txBody>
          <a:bodyPr/>
          <a:lstStyle/>
          <a:p>
            <a:r>
              <a:rPr lang="en-US" dirty="0"/>
              <a:t>Approach #2 – Refactor into ‘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AddServices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’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EDD4E-B779-4A47-88CC-3FABFE2B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Code!</a:t>
            </a:r>
          </a:p>
        </p:txBody>
      </p:sp>
    </p:spTree>
    <p:extLst>
      <p:ext uri="{BB962C8B-B14F-4D97-AF65-F5344CB8AC3E}">
        <p14:creationId xmlns:p14="http://schemas.microsoft.com/office/powerpoint/2010/main" val="246851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3B605-4F8C-AC4C-9B66-3DF56EE8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019330"/>
            <a:ext cx="7021028" cy="341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77A57-CA50-8F44-A90E-AA4CCA24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#2 – </a:t>
            </a:r>
            <a:r>
              <a:rPr lang="en-US" dirty="0" err="1"/>
              <a:t>AddServices</a:t>
            </a:r>
            <a:r>
              <a:rPr lang="en-US" dirty="0"/>
              <a:t>() methods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B54690-6FA5-AC48-ADBC-461AF29F197C}"/>
              </a:ext>
            </a:extLst>
          </p:cNvPr>
          <p:cNvSpPr txBox="1">
            <a:spLocks/>
          </p:cNvSpPr>
          <p:nvPr/>
        </p:nvSpPr>
        <p:spPr>
          <a:xfrm>
            <a:off x="395288" y="1371600"/>
            <a:ext cx="5508859" cy="285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AA5F08-746B-F540-9B6B-9BDC598A09C8}"/>
              </a:ext>
            </a:extLst>
          </p:cNvPr>
          <p:cNvSpPr/>
          <p:nvPr/>
        </p:nvSpPr>
        <p:spPr>
          <a:xfrm>
            <a:off x="461101" y="954991"/>
            <a:ext cx="3259226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61DF0-27B7-3941-859B-18598C355F4B}"/>
              </a:ext>
            </a:extLst>
          </p:cNvPr>
          <p:cNvSpPr txBox="1"/>
          <p:nvPr/>
        </p:nvSpPr>
        <p:spPr>
          <a:xfrm>
            <a:off x="3736983" y="1901669"/>
            <a:ext cx="4402156" cy="1340161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30000"/>
                  <a:satMod val="115000"/>
                  <a:alpha val="75000"/>
                </a:srgbClr>
              </a:gs>
              <a:gs pos="5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US" sz="2000" b="1" dirty="0"/>
              <a:t>`</a:t>
            </a:r>
            <a:r>
              <a:rPr lang="en-US" sz="2000" b="1" dirty="0" err="1">
                <a:solidFill>
                  <a:srgbClr val="0070C0"/>
                </a:solidFill>
              </a:rPr>
              <a:t>ConfigureServices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b="1" dirty="0"/>
              <a:t>`</a:t>
            </a:r>
          </a:p>
          <a:p>
            <a:r>
              <a:rPr lang="en-US" sz="2000" b="1" dirty="0"/>
              <a:t>- No ”God Object”</a:t>
            </a:r>
          </a:p>
          <a:p>
            <a:r>
              <a:rPr lang="en-US" sz="2000" b="1" dirty="0"/>
              <a:t>- Still tightly coupled </a:t>
            </a:r>
          </a:p>
          <a:p>
            <a:endParaRPr lang="en-US" sz="2000" b="1" i="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7926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B1A99C-677F-4A46-A0A6-C1AB29DB39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ACD2C1-ABC5-204B-B70F-30D04193A0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Approach #3 – Bootstrapper discovery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EDD4E-B779-4A47-88CC-3FABFE2B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Code!</a:t>
            </a:r>
          </a:p>
        </p:txBody>
      </p:sp>
    </p:spTree>
    <p:extLst>
      <p:ext uri="{BB962C8B-B14F-4D97-AF65-F5344CB8AC3E}">
        <p14:creationId xmlns:p14="http://schemas.microsoft.com/office/powerpoint/2010/main" val="34618166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"/>
</p:tagLst>
</file>

<file path=ppt/theme/theme1.xml><?xml version="1.0" encoding="utf-8"?>
<a:theme xmlns:a="http://schemas.openxmlformats.org/drawingml/2006/main" name="dmg::information">
  <a:themeElements>
    <a:clrScheme name="Landmark Corporate Master Template Colours">
      <a:dk1>
        <a:srgbClr val="3A4955"/>
      </a:dk1>
      <a:lt1>
        <a:sysClr val="window" lastClr="FFFFFF"/>
      </a:lt1>
      <a:dk2>
        <a:srgbClr val="006A4D"/>
      </a:dk2>
      <a:lt2>
        <a:srgbClr val="E98300"/>
      </a:lt2>
      <a:accent1>
        <a:srgbClr val="5C6F7C"/>
      </a:accent1>
      <a:accent2>
        <a:srgbClr val="3B64A2"/>
      </a:accent2>
      <a:accent3>
        <a:srgbClr val="AC554B"/>
      </a:accent3>
      <a:accent4>
        <a:srgbClr val="749254"/>
      </a:accent4>
      <a:accent5>
        <a:srgbClr val="9767AC"/>
      </a:accent5>
      <a:accent6>
        <a:srgbClr val="63AD99"/>
      </a:accent6>
      <a:hlink>
        <a:srgbClr val="E4ADD6"/>
      </a:hlink>
      <a:folHlink>
        <a:srgbClr val="FFA488"/>
      </a:folHlink>
    </a:clrScheme>
    <a:fontScheme name="Century Gothic Onl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bg2"/>
          </a:solidFill>
        </a:ln>
      </a:spPr>
      <a:bodyPr lIns="54000" tIns="54000" rIns="54000" bIns="54000"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000" tIns="54000" rIns="54000" bIns="54000" rtlCol="0">
        <a:spAutoFit/>
      </a:bodyPr>
      <a:lstStyle>
        <a:defPPr>
          <a:defRPr sz="1400" b="0" i="0" dirty="0" smtClean="0">
            <a:latin typeface="Source Sans Pro"/>
            <a:cs typeface="Source Sans Pro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5449FD5D3FEF4597F301C8B6E85169" ma:contentTypeVersion="6" ma:contentTypeDescription="Create a new document." ma:contentTypeScope="" ma:versionID="23e4c490b31188866cf85807e822a880">
  <xsd:schema xmlns:xsd="http://www.w3.org/2001/XMLSchema" xmlns:xs="http://www.w3.org/2001/XMLSchema" xmlns:p="http://schemas.microsoft.com/office/2006/metadata/properties" xmlns:ns2="a72cd1cf-b9a8-4d1a-b366-4f6fc120f439" xmlns:ns3="09769d5e-6f58-4de5-a72a-a4e425df6717" targetNamespace="http://schemas.microsoft.com/office/2006/metadata/properties" ma:root="true" ma:fieldsID="ac481a7b5d5bffddc47f010662407079" ns2:_="" ns3:_="">
    <xsd:import namespace="a72cd1cf-b9a8-4d1a-b366-4f6fc120f439"/>
    <xsd:import namespace="09769d5e-6f58-4de5-a72a-a4e425df671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cd1cf-b9a8-4d1a-b366-4f6fc120f4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769d5e-6f58-4de5-a72a-a4e425df67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B55151-E70D-441A-AD81-16EF1CCE5E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2cd1cf-b9a8-4d1a-b366-4f6fc120f439"/>
    <ds:schemaRef ds:uri="09769d5e-6f58-4de5-a72a-a4e425df6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75C425-34A3-4292-AC2F-05B8D42F432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a72cd1cf-b9a8-4d1a-b366-4f6fc120f439"/>
    <ds:schemaRef ds:uri="http://purl.org/dc/elements/1.1/"/>
    <ds:schemaRef ds:uri="http://schemas.microsoft.com/office/2006/metadata/properties"/>
    <ds:schemaRef ds:uri="http://schemas.microsoft.com/office/infopath/2007/PartnerControls"/>
    <ds:schemaRef ds:uri="09769d5e-6f58-4de5-a72a-a4e425df671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993FD0E-46B2-47D0-95B8-9474426BBB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4663</TotalTime>
  <Words>443</Words>
  <Application>Microsoft Macintosh PowerPoint</Application>
  <PresentationFormat>On-screen Show (16:9)</PresentationFormat>
  <Paragraphs>271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Lucida Grande</vt:lpstr>
      <vt:lpstr>Source Sans Pro</vt:lpstr>
      <vt:lpstr>dmg::information</vt:lpstr>
      <vt:lpstr>Honey, I Shrunk ‘ConfigureServices()’</vt:lpstr>
      <vt:lpstr>The problem with IoC / Dependency Injection</vt:lpstr>
      <vt:lpstr>Reference Sample</vt:lpstr>
      <vt:lpstr>Three Approaches</vt:lpstr>
      <vt:lpstr>Show The Code!</vt:lpstr>
      <vt:lpstr>Approach #1 – Refactor into Methods</vt:lpstr>
      <vt:lpstr>Show The Code!</vt:lpstr>
      <vt:lpstr>Approach #2 – AddServices() methods</vt:lpstr>
      <vt:lpstr>Show The Code!</vt:lpstr>
      <vt:lpstr>Approach #3 – Bootstrapper Discovery</vt:lpstr>
      <vt:lpstr>In Summary</vt:lpstr>
      <vt:lpstr>Honey, I Shrunk `ConfigureServices()`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Carl de Beer</dc:creator>
  <cp:lastModifiedBy>Joel Hammond-Turner</cp:lastModifiedBy>
  <cp:revision>338</cp:revision>
  <cp:lastPrinted>2013-08-15T16:19:35Z</cp:lastPrinted>
  <dcterms:created xsi:type="dcterms:W3CDTF">2013-08-12T11:04:40Z</dcterms:created>
  <dcterms:modified xsi:type="dcterms:W3CDTF">2019-06-27T10:14:23Z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0x010100395449FD5D3FEF4597F301C8B6E85169</vt:lpwstr>
  </property>
</Properties>
</file>